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"/>
              </a:rPr>
              <a:t>Fare clic per modificare lo stile del titolo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A7C9A713-A75B-4CBC-8129-D780CD9B5A04}" type="datetime">
              <a:rPr b="0" lang="it-IT" sz="1200" spc="-1" strike="noStrike">
                <a:solidFill>
                  <a:srgbClr val="8b8b8b"/>
                </a:solidFill>
                <a:latin typeface="Calibri"/>
              </a:rPr>
              <a:t>21/11/23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7C23259D-D1DC-4298-B1D2-BD60E00288E6}" type="slidenum">
              <a:rPr b="0" lang="it-IT" sz="1200" spc="-1" strike="noStrike">
                <a:solidFill>
                  <a:srgbClr val="8b8b8b"/>
                </a:solidFill>
                <a:latin typeface="Calibri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Fai clic per modificare il formato del testo della struttura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Secondo livello struttura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Terzo livello struttura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Quarto livello struttura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Quinto livello struttura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Sesto livello struttura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Settimo livello struttura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4400" spc="-1" strike="noStrike">
                <a:solidFill>
                  <a:srgbClr val="000000"/>
                </a:solidFill>
                <a:latin typeface="Calibri"/>
              </a:rPr>
              <a:t>Fare clic per modificare lo stile del titolo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Fare clic per modificare stili del testo dello schema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Secondo livello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Terzo livello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Quarto livello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Quinto livello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C127D1EC-FB8E-4613-AA9F-9EDF9BF39552}" type="datetime">
              <a:rPr b="0" lang="it-IT" sz="1200" spc="-1" strike="noStrike">
                <a:solidFill>
                  <a:srgbClr val="8b8b8b"/>
                </a:solidFill>
                <a:latin typeface="Calibri"/>
              </a:rPr>
              <a:t>21/11/23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575CED3-FDE4-4E6F-9715-961ACE53AE30}" type="slidenum">
              <a:rPr b="0" lang="it-IT" sz="1200" spc="-1" strike="noStrike">
                <a:solidFill>
                  <a:srgbClr val="8b8b8b"/>
                </a:solidFill>
                <a:latin typeface="Calibri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685800" y="332640"/>
            <a:ext cx="7772040" cy="1079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OPEN DAY 2023/2024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371600" y="1412640"/>
            <a:ext cx="6400440" cy="48240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1" lang="it-IT" sz="3200" spc="-1" strike="noStrike">
                <a:solidFill>
                  <a:srgbClr val="8b8b8b"/>
                </a:solidFill>
                <a:latin typeface="Broadway"/>
              </a:rPr>
              <a:t>R</a:t>
            </a:r>
            <a:r>
              <a:rPr b="0" lang="it-IT" sz="3200" spc="-1" strike="noStrike">
                <a:solidFill>
                  <a:srgbClr val="8b8b8b"/>
                </a:solidFill>
                <a:latin typeface="Broadway"/>
              </a:rPr>
              <a:t>icostruzione</a:t>
            </a:r>
            <a:endParaRPr b="0" lang="it-IT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1" lang="it-IT" sz="3200" spc="-1" strike="noStrike">
                <a:solidFill>
                  <a:srgbClr val="8b8b8b"/>
                </a:solidFill>
                <a:latin typeface="Broadway"/>
              </a:rPr>
              <a:t>Opportunità</a:t>
            </a:r>
            <a:endParaRPr b="0" lang="it-IT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1" lang="it-IT" sz="3200" spc="-1" strike="noStrike">
                <a:solidFill>
                  <a:srgbClr val="8b8b8b"/>
                </a:solidFill>
                <a:latin typeface="Broadway"/>
              </a:rPr>
              <a:t>Didattica</a:t>
            </a:r>
            <a:endParaRPr b="0" lang="it-IT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1" lang="it-IT" sz="3200" spc="-1" strike="noStrike">
                <a:solidFill>
                  <a:srgbClr val="8b8b8b"/>
                </a:solidFill>
                <a:latin typeface="Broadway"/>
              </a:rPr>
              <a:t>Arricchimento O.F.</a:t>
            </a:r>
            <a:endParaRPr b="0" lang="it-IT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1" lang="it-IT" sz="3200" spc="-1" strike="noStrike">
                <a:solidFill>
                  <a:srgbClr val="8b8b8b"/>
                </a:solidFill>
                <a:latin typeface="Broadway"/>
              </a:rPr>
              <a:t>Relazione</a:t>
            </a:r>
            <a:endParaRPr b="0" lang="it-IT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1" lang="it-IT" sz="3200" spc="-1" strike="noStrike">
                <a:solidFill>
                  <a:srgbClr val="8b8b8b"/>
                </a:solidFill>
                <a:latin typeface="Broadway"/>
              </a:rPr>
              <a:t>Insieme</a:t>
            </a:r>
            <a:endParaRPr b="0" lang="it-IT" sz="3200" spc="-1" strike="noStrike">
              <a:latin typeface="Arial"/>
            </a:endParaRPr>
          </a:p>
        </p:txBody>
      </p:sp>
      <p:pic>
        <p:nvPicPr>
          <p:cNvPr id="84" name="Picture 2" descr="http://www.kennedyovest3.edu.it/wp-content/uploads/2014/09/rodari.jpg"/>
          <p:cNvPicPr/>
          <p:nvPr/>
        </p:nvPicPr>
        <p:blipFill>
          <a:blip r:embed="rId1"/>
          <a:stretch/>
        </p:blipFill>
        <p:spPr>
          <a:xfrm>
            <a:off x="4262040" y="3789000"/>
            <a:ext cx="4876560" cy="2636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Calibri"/>
              </a:rPr>
              <a:t>R</a:t>
            </a:r>
            <a:r>
              <a:rPr b="0" lang="it-IT" sz="4400" spc="-1" strike="noStrike">
                <a:solidFill>
                  <a:srgbClr val="000000"/>
                </a:solidFill>
                <a:latin typeface="Calibri"/>
              </a:rPr>
              <a:t>icostruzione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539640" y="1268640"/>
            <a:ext cx="8229240" cy="5328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La scuola «Gianni Rodari» è inserita nel piacevole contesto adiacente il Parco delle Colline, in particolare la Collina 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di Sant’Anna.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Il territorio di pertinenza corrisponde ai quartieri Sant’Anna e San Giacomo.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La struttura, completamente ricostruita tra il 2005 e il 2008, è spaziosa, luminosa e rispondente ai criteri antisismici.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Tutte le aule sono dotate di registro elettronico  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7" name="Picture 2" descr="Comune di Brescia - Portale istituzionale"/>
          <p:cNvPicPr/>
          <p:nvPr/>
        </p:nvPicPr>
        <p:blipFill>
          <a:blip r:embed="rId1"/>
          <a:stretch/>
        </p:blipFill>
        <p:spPr>
          <a:xfrm>
            <a:off x="5220000" y="2061000"/>
            <a:ext cx="2381040" cy="1439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lang="it-IT" sz="4400" spc="-1" strike="noStrike">
                <a:solidFill>
                  <a:srgbClr val="000000"/>
                </a:solidFill>
                <a:latin typeface="Calibri"/>
              </a:rPr>
              <a:t>pportunità/</a:t>
            </a:r>
            <a:r>
              <a:rPr b="1" lang="it-IT" sz="44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lang="it-IT" sz="4400" spc="-1" strike="noStrike">
                <a:solidFill>
                  <a:srgbClr val="000000"/>
                </a:solidFill>
                <a:latin typeface="Calibri"/>
              </a:rPr>
              <a:t>rganizzazione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it-IT" sz="2000" spc="-1" strike="noStrike" u="sng">
                <a:solidFill>
                  <a:srgbClr val="000000"/>
                </a:solidFill>
                <a:uFillTx/>
                <a:latin typeface="Calibri"/>
              </a:rPr>
              <a:t>Agenzie esterne: </a:t>
            </a: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sul territorio sono presenti e la scuola interagisce con: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Clinica Sant’Anna (Progetti di ed. alla Salute)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Biblioteca «Ghetti»   (Progetto Lettura)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Comitato di Quartiere   (Iniziative varie e progetti ambientali)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Oratorio   San Giacomo  (Spazio compiti)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Centri sportivi San Filippo e Badia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Il </a:t>
            </a:r>
            <a:r>
              <a:rPr b="0" lang="it-IT" sz="2000" spc="-1" strike="noStrike" u="sng">
                <a:solidFill>
                  <a:srgbClr val="000000"/>
                </a:solidFill>
                <a:uFillTx/>
                <a:latin typeface="Calibri"/>
              </a:rPr>
              <a:t>tempo scuola: </a:t>
            </a: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è articolato su 5 giorni settimanali dal lunedì al venerdì, dalle 8.30 alle 16.30.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it-IT" sz="2000" spc="-1" strike="noStrike" u="sng">
                <a:solidFill>
                  <a:srgbClr val="000000"/>
                </a:solidFill>
                <a:uFillTx/>
                <a:latin typeface="Calibri"/>
              </a:rPr>
              <a:t>Servizi comunali: </a:t>
            </a: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sono attivi il servizio </a:t>
            </a:r>
            <a:r>
              <a:rPr b="0" i="1" lang="it-IT" sz="2000" spc="-1" strike="noStrike">
                <a:solidFill>
                  <a:srgbClr val="000000"/>
                </a:solidFill>
                <a:latin typeface="Calibri"/>
              </a:rPr>
              <a:t>prescuola </a:t>
            </a: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dalle 7.30 alle 8.30, con sorveglianza gestita dal Comune; servizio </a:t>
            </a:r>
            <a:r>
              <a:rPr b="0" i="1" lang="it-IT" sz="2000" spc="-1" strike="noStrike">
                <a:solidFill>
                  <a:srgbClr val="000000"/>
                </a:solidFill>
                <a:latin typeface="Calibri"/>
              </a:rPr>
              <a:t>mensa</a:t>
            </a: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 dalle 12.30 alle 14.30, con sorveglianza da parte dei docenti.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it-IT" sz="2000" spc="-1" strike="noStrike" u="sng">
                <a:solidFill>
                  <a:srgbClr val="000000"/>
                </a:solidFill>
                <a:uFillTx/>
                <a:latin typeface="Calibri"/>
              </a:rPr>
              <a:t>Spazi</a:t>
            </a: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: la scuola è dotata di un ampio spazio mensa- palestra- laboratorio di informatica (anche mobile)-aula di inglese- aula d’arte- aula di musica-biblioteca- aule di alfabetizzazione e di sostegno-ampio cortile.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Tutte le aule sono adeguatamente attrezzate.  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Calibri"/>
              </a:rPr>
              <a:t>D</a:t>
            </a:r>
            <a:r>
              <a:rPr b="0" lang="it-IT" sz="4400" spc="-1" strike="noStrike">
                <a:solidFill>
                  <a:srgbClr val="000000"/>
                </a:solidFill>
                <a:latin typeface="Calibri"/>
              </a:rPr>
              <a:t>idattica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91" name="Table 2"/>
          <p:cNvGraphicFramePr/>
          <p:nvPr/>
        </p:nvGraphicFramePr>
        <p:xfrm>
          <a:off x="2771640" y="1556640"/>
          <a:ext cx="3744000" cy="4525560"/>
        </p:xfrm>
        <a:graphic>
          <a:graphicData uri="http://schemas.openxmlformats.org/drawingml/2006/table">
            <a:tbl>
              <a:tblPr/>
              <a:tblGrid>
                <a:gridCol w="1080000"/>
                <a:gridCol w="432000"/>
                <a:gridCol w="576000"/>
                <a:gridCol w="576000"/>
                <a:gridCol w="504000"/>
                <a:gridCol w="576000"/>
              </a:tblGrid>
              <a:tr h="502560"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Discipline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cl. I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cl. II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cl. III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cl.IV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cl.V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</a:tr>
              <a:tr h="287280">
                <a:tc>
                  <a:txBody>
                    <a:bodyPr lIns="71640" rIns="71640" tIns="35640" bIns="35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italiano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</a:tr>
              <a:tr h="502560">
                <a:tc>
                  <a:txBody>
                    <a:bodyPr lIns="71640" rIns="71640" tIns="35640" bIns="35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matematica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</a:tr>
              <a:tr h="287280">
                <a:tc>
                  <a:txBody>
                    <a:bodyPr lIns="71640" rIns="71640" tIns="35640" bIns="35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storia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</a:tr>
              <a:tr h="502560">
                <a:tc>
                  <a:txBody>
                    <a:bodyPr lIns="71640" rIns="71640" tIns="35640" bIns="35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geografia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</a:tr>
              <a:tr h="287280">
                <a:tc>
                  <a:txBody>
                    <a:bodyPr lIns="71640" rIns="71640" tIns="35640" bIns="35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scienze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</a:tr>
              <a:tr h="287280">
                <a:tc>
                  <a:txBody>
                    <a:bodyPr lIns="71640" rIns="71640" tIns="35640" bIns="35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musica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</a:tr>
              <a:tr h="287280">
                <a:tc>
                  <a:txBody>
                    <a:bodyPr lIns="71640" rIns="71640" tIns="35640" bIns="35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inglese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</a:tr>
              <a:tr h="502560">
                <a:tc>
                  <a:txBody>
                    <a:bodyPr lIns="71640" rIns="71640" tIns="35640" bIns="35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motoria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</a:tr>
              <a:tr h="287280">
                <a:tc>
                  <a:txBody>
                    <a:bodyPr lIns="71640" rIns="71640" tIns="35640" bIns="35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IRC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</a:tr>
              <a:tr h="287280">
                <a:tc>
                  <a:txBody>
                    <a:bodyPr lIns="71640" rIns="71640" tIns="35640" bIns="3564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arte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</a:tr>
              <a:tr h="504360">
                <a:tc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tecnologia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 gridSpan="5">
                  <a:txBody>
                    <a:bodyPr lIns="71640" rIns="71640" tIns="35640" bIns="3564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it-IT" sz="14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trasversale</a:t>
                      </a:r>
                      <a:endParaRPr b="0" lang="it-IT" sz="1400" spc="-1" strike="noStrike">
                        <a:latin typeface="Arial"/>
                      </a:endParaRPr>
                    </a:p>
                  </a:txBody>
                  <a:tcPr marL="71640" marR="71640"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it-IT" sz="4400" spc="-1" strike="noStrike">
                <a:solidFill>
                  <a:srgbClr val="000000"/>
                </a:solidFill>
                <a:latin typeface="Calibri"/>
              </a:rPr>
              <a:t>mpliamento O.F.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Secondo</a:t>
            </a:r>
            <a:r>
              <a:rPr b="0" lang="it-IT" sz="2400" spc="-1" strike="noStrike" u="sng">
                <a:solidFill>
                  <a:srgbClr val="000000"/>
                </a:solidFill>
                <a:uFillTx/>
                <a:latin typeface="Calibri"/>
              </a:rPr>
              <a:t> Progetti di Istituto</a:t>
            </a: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: 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Potenziamento della Lingua Inglese (progetto Madrelingua)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Potenziamento di matematica  (Coding; linguaggio informatico)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Progetto Lettura 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Sviluppo  della Cittadinanza Attiva : ed. stradale, ed. alla salute, ed. alimentare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Progetto Operadomani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-"/>
            </a:pPr>
            <a:r>
              <a:rPr b="0" lang="it-IT" sz="2400" spc="-1" strike="noStrike">
                <a:solidFill>
                  <a:srgbClr val="000000"/>
                </a:solidFill>
                <a:latin typeface="Calibri"/>
              </a:rPr>
              <a:t>Progetti ambientali col Parco delle Colline</a:t>
            </a: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it-IT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it-IT" sz="4400" spc="-1" strike="noStrike">
                <a:solidFill>
                  <a:srgbClr val="000000"/>
                </a:solidFill>
                <a:latin typeface="Calibri"/>
              </a:rPr>
              <a:t>mpliamento O.F.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Secondo </a:t>
            </a:r>
            <a:r>
              <a:rPr b="0" lang="it-IT" sz="3200" spc="-1" strike="noStrike" u="sng">
                <a:solidFill>
                  <a:srgbClr val="000000"/>
                </a:solidFill>
                <a:uFillTx/>
                <a:latin typeface="Calibri"/>
              </a:rPr>
              <a:t>iniziative di plesso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Progetto Cinema in collaborazione con l’AVISCO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Progetti sportivi comunali : Vittoria Alata, basket, rugby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Progetto Lettura: Cappuccetto Rosso di Rodari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Progetto Mus.e  (danza, teatro)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L’orto solidale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Progetto Polizia Stradale: educazione stradale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Calibri"/>
              </a:rPr>
              <a:t>R</a:t>
            </a:r>
            <a:r>
              <a:rPr b="0" lang="it-IT" sz="4400" spc="-1" strike="noStrike">
                <a:solidFill>
                  <a:srgbClr val="000000"/>
                </a:solidFill>
                <a:latin typeface="Calibri"/>
              </a:rPr>
              <a:t>esponsabilità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7000"/>
          </a:bodyPr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Competenze condivise nell’Istituto sono quelle di: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cittadinanza attiva e democratica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(anche con iniziative in occasione delle Giornate dei Diritti dei Bambini, Giornata della disabilità , Giornata dell’autismo, Giornata della Memoria, 25 Aprile)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comportamenti responsabili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rispetto della legalità e della sostenibilità ambientale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valorizzazione dell’identità e dell’autonomia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Inclusione, relazione e solidarietà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Calibri"/>
              </a:rPr>
              <a:t>Insieme</a:t>
            </a:r>
            <a:endParaRPr b="0" lang="it-IT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641"/>
              </a:spcBef>
            </a:pP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La scuola non può perseguire il successo formativo da sola; crediamo fondamentale l’assidua collaborazione con la famiglia, quale risorsa fondamentale per comprendere ogni alunno e garantirgli lo </a:t>
            </a:r>
            <a:r>
              <a:rPr b="0" i="1" lang="it-IT" sz="3200" spc="-1" strike="noStrike">
                <a:solidFill>
                  <a:srgbClr val="000000"/>
                </a:solidFill>
                <a:latin typeface="Calibri"/>
              </a:rPr>
              <a:t>star bene a scuola, </a:t>
            </a:r>
            <a:r>
              <a:rPr b="0" lang="it-IT" sz="3200" spc="-1" strike="noStrike">
                <a:solidFill>
                  <a:srgbClr val="000000"/>
                </a:solidFill>
                <a:latin typeface="Calibri"/>
              </a:rPr>
              <a:t>valorizzando le sue peculiarità e il suo stile di apprendimento.</a:t>
            </a:r>
            <a:endParaRPr b="0" lang="it-IT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Application>LibreOffice/6.3.5.2$Windows_X86_64 LibreOffice_project/dd0751754f11728f69b42ee2af66670068624673</Application>
  <Words>515</Words>
  <Paragraphs>120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2020-12-07T14:32:28Z</dcterms:created>
  <dc:creator>lonati leonia</dc:creator>
  <dc:description/>
  <dc:language>it-IT</dc:language>
  <cp:lastModifiedBy/>
  <dcterms:modified xsi:type="dcterms:W3CDTF">2023-11-21T08:41:29Z</dcterms:modified>
  <cp:revision>20</cp:revision>
  <dc:subject/>
  <dc:title>OPEN DAY 2020/2021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